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6" r:id="rId3"/>
    <p:sldId id="276" r:id="rId4"/>
    <p:sldId id="278" r:id="rId5"/>
    <p:sldId id="277" r:id="rId6"/>
    <p:sldId id="279" r:id="rId7"/>
    <p:sldId id="294" r:id="rId8"/>
    <p:sldId id="293" r:id="rId9"/>
    <p:sldId id="292" r:id="rId10"/>
    <p:sldId id="291" r:id="rId11"/>
    <p:sldId id="290" r:id="rId12"/>
    <p:sldId id="287" r:id="rId13"/>
    <p:sldId id="396" r:id="rId14"/>
    <p:sldId id="395" r:id="rId15"/>
    <p:sldId id="30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92144"/>
  </p:normalViewPr>
  <p:slideViewPr>
    <p:cSldViewPr snapToGrid="0" snapToObjects="1">
      <p:cViewPr varScale="1">
        <p:scale>
          <a:sx n="118" d="100"/>
          <a:sy n="118" d="100"/>
        </p:scale>
        <p:origin x="92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03F31-03EE-4540-AFEB-19D411397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366F48-AE93-044A-BD20-E5B4C6E67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F8484-7C82-454D-9C8F-2C5D772B8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C56D-234D-3844-9325-063042C0F507}" type="datetimeFigureOut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9107F-8036-1C4B-8F8C-3DA9AB4C8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0E05C-A69C-814D-A48E-8014C88A3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2D6E-C1A5-AA48-919D-FE8C6E190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0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F10D5-4CB5-0E43-8F86-FB0A8745C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88CD8C-B366-6048-B588-981220DC6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92B8E-C13F-5440-B4F1-4840BBB73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C56D-234D-3844-9325-063042C0F507}" type="datetimeFigureOut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B4720-F68F-464B-BDAD-FE79C3EC2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D5173-A8BC-EE4A-8A6F-7FDFDE072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2D6E-C1A5-AA48-919D-FE8C6E190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46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551EA3-90D2-4E4D-A45F-5408DE0FAC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0844AD-01CD-4441-82DB-B2E4900D6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F5521-8A3E-C64F-A0DF-88F1DC135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C56D-234D-3844-9325-063042C0F507}" type="datetimeFigureOut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59BAE-79BA-BE46-A3DF-3ABE68F14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FEF3D-C6F2-FB40-A3BA-A94BB9344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2D6E-C1A5-AA48-919D-FE8C6E190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03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04550E-EEDE-1641-B95F-B781652E1D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4EDD7A-C73F-6340-A3E5-053B9EC4AF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33498C-B0D8-3E45-B928-A64AD78180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812BA-8123-FA4D-B4BA-E3287135BF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4840456"/>
      </p:ext>
    </p:extLst>
  </p:cSld>
  <p:clrMapOvr>
    <a:masterClrMapping/>
  </p:clrMapOvr>
  <p:transition spd="med"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7B2939-02AE-3444-BD7F-F36E5F019F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2F4742-43B3-8846-A002-1EC9458FCA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2F0B68-F86D-404C-8544-8642543EE5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F7406-6961-E845-B5C5-F163EABF48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192986"/>
      </p:ext>
    </p:extLst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49A47-08A7-5642-AD86-AD8ACA8A0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CA2B2-6FE3-6F41-B6CB-F60F0161B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52049-0035-F741-AD25-8F8501940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C56D-234D-3844-9325-063042C0F507}" type="datetimeFigureOut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E582E-AF9E-0945-8ADF-24A512FAD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95677-9382-6447-A44D-2268A2258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2D6E-C1A5-AA48-919D-FE8C6E190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4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702C5-522E-974C-9D1F-AFB1C0A59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701D22-5855-BB43-82BD-914112977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66509-6870-6A40-8DFC-6F343E194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C56D-234D-3844-9325-063042C0F507}" type="datetimeFigureOut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82B3C-1753-0346-8490-7A6DC3752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E16FB-7A60-5F42-B8F6-31482A296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2D6E-C1A5-AA48-919D-FE8C6E190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57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5F732-E97E-7D45-83D6-F1A7484EF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B0077-5952-8849-9339-1AD587DF7C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70BF3B-E787-1D47-8F26-A2B123CB6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F0D166-114D-1940-B2BE-D30E78E41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C56D-234D-3844-9325-063042C0F507}" type="datetimeFigureOut">
              <a:rPr lang="en-US" smtClean="0"/>
              <a:t>9/3/19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A07755-A186-A540-BD3F-B74C1657C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0B36F7-FA68-3941-9770-AA0F97E98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2D6E-C1A5-AA48-919D-FE8C6E190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66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53554-2193-994D-9A42-D2D0EF6D0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9FECD-6AB1-C84A-93B7-BF55F4416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081427-41A9-D74D-9D61-CDDCFCA919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BBAF9C-90F2-F348-8CDB-D64A3CE137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C7C0BB-BFA1-F94F-9FA4-B19E13E460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803217-067B-F84D-8E36-5AFDEE084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C56D-234D-3844-9325-063042C0F507}" type="datetimeFigureOut">
              <a:rPr lang="en-US" smtClean="0"/>
              <a:t>9/3/19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FF9E05-8DA3-B74D-AB7F-B0A9C0C6F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6090B8-4793-9348-859B-2E8E855D4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2D6E-C1A5-AA48-919D-FE8C6E190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94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F3199-114D-C14C-AAA7-F1DABB9F3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C2E6FB-7704-B54C-A4D4-DA6C6B76C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C56D-234D-3844-9325-063042C0F507}" type="datetimeFigureOut">
              <a:rPr lang="en-US" smtClean="0"/>
              <a:t>9/3/19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BE49DA-938B-CF4D-B092-0C714DF80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94723D-86CB-AD4F-A830-F770DE493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2D6E-C1A5-AA48-919D-FE8C6E190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05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4580FE-3ACB-864B-A574-A3DC2139A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C56D-234D-3844-9325-063042C0F507}" type="datetimeFigureOut">
              <a:rPr lang="en-US" smtClean="0"/>
              <a:t>9/3/19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6B8DBC-1C4C-9148-AB32-2140FFEF6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E8D66-40D8-704B-8A3C-B910C0FE8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2D6E-C1A5-AA48-919D-FE8C6E190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2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CEE67-DDD1-4B49-BFF3-70E16508D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9513A-5000-0F4A-BF29-B5E149D8D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5E98E-4D6C-8140-9648-D623E4B4D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05A878-656D-D347-AB3F-FC2150059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C56D-234D-3844-9325-063042C0F507}" type="datetimeFigureOut">
              <a:rPr lang="en-US" smtClean="0"/>
              <a:t>9/3/19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5A0B9-F91D-5C44-B326-B553E1D2E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B84670-043E-7046-8B98-D16C7720B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2D6E-C1A5-AA48-919D-FE8C6E190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83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6E80A-1FBE-0E48-B5AD-9B2108669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FD1BA5-D261-1F42-8ADD-88A5232970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31DCF6-9CAB-AB4B-B15B-D7C4CA1A9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58EBDE-379B-EB4A-B010-18B1759AC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C56D-234D-3844-9325-063042C0F507}" type="datetimeFigureOut">
              <a:rPr lang="en-US" smtClean="0"/>
              <a:t>9/3/19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0357A-88AB-1747-9FDD-FF5FBD5A1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902E49-9A72-6B4B-937D-F8781CF32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2D6E-C1A5-AA48-919D-FE8C6E190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1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1AD86C-91E1-5142-ACC1-1C347AD19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936DE-BB2E-8B4D-A469-499819A94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898F1-F974-AD4D-AC24-6C39B2BD3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0C56D-234D-3844-9325-063042C0F507}" type="datetimeFigureOut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3A318-384E-0D46-9DF8-0A566D833D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97813-1A18-5C41-8A26-094EEFF0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82D6E-C1A5-AA48-919D-FE8C6E190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51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2.gif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www.photolib.noaa.gov/historic/nws/images/big/wea02041.jpg&amp;imgrefurl=http://www.photolib.noaa.gov/historic/nws/wea02041.htm&amp;h=1176&amp;w=1796&amp;sz=1279&amp;hl=en&amp;start=14&amp;tbnid=6upwx20sIBfUFM:&amp;tbnh=98&amp;tbnw=150&amp;prev=/images%3Fq%3Dnimbostratus%2Bclouds%26svnum%3D10%26hl%3Den%26safe%3Dactive" TargetMode="External"/><Relationship Id="rId3" Type="http://schemas.openxmlformats.org/officeDocument/2006/relationships/slide" Target="slide2.xml"/><Relationship Id="rId7" Type="http://schemas.openxmlformats.org/officeDocument/2006/relationships/image" Target="../media/image18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mages.google.com/imgres?imgurl=http://www.chitambo.com/clouds/cloudsimages/medium/nbst_oberembrach_apr02.jpg&amp;imgrefurl=http://www.chitambo.com/clouds/cloudshtml/nimbostratus.html&amp;h=264&amp;w=425&amp;sz=4&amp;hl=en&amp;start=52&amp;tbnid=7N4Tl06cZSPX9M:&amp;tbnh=78&amp;tbnw=126&amp;prev=/images%3Fq%3Dnimbostratus%2Bclouds%26start%3D40%26ndsp%3D20%26svnum%3D10%26hl%3Den%26safe%3Dactive%26sa%3DN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2.gif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gif"/><Relationship Id="rId5" Type="http://schemas.openxmlformats.org/officeDocument/2006/relationships/slide" Target="slide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hyperlink" Target="Clouds_and_Forecasting.asf" TargetMode="External"/><Relationship Id="rId5" Type="http://schemas.openxmlformats.org/officeDocument/2006/relationships/hyperlink" Target="Types%20of%20Clouds.asx" TargetMode="Externa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3.gif"/><Relationship Id="rId7" Type="http://schemas.openxmlformats.org/officeDocument/2006/relationships/slide" Target="slide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://images.google.com/imgres?imgurl=http://images.usatoday.com/weather/photos/clouds/cirrus1.jpg&amp;imgrefurl=http://www.usatoday.com/weather/wcirrus.htm&amp;h=280&amp;w=418&amp;sz=13&amp;hl=en&amp;start=21&amp;tbnid=7ohoCFksMSztgM:&amp;tbnh=84&amp;tbnw=125&amp;prev=/images%3Fq%3Dcirrus%2Bclouds%26start%3D20%26ndsp%3D20%26svnum%3D10%26hl%3Den%26safe%3Dactive%26sa%3DN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3.gif"/><Relationship Id="rId7" Type="http://schemas.openxmlformats.org/officeDocument/2006/relationships/slide" Target="slide2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hyperlink" Target="http://www.siskiyous.edu/shasta/env/clouds/lfSs.jpg" TargetMode="Externa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Relationship Id="rId6" Type="http://schemas.openxmlformats.org/officeDocument/2006/relationships/slide" Target="slide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FE847-F3A2-A840-A897-9FB63D2B69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Clouds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9F94-7522-A241-9003-0408E2EAB6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9-3 to 9-5</a:t>
            </a:r>
          </a:p>
        </p:txBody>
      </p:sp>
    </p:spTree>
    <p:extLst>
      <p:ext uri="{BB962C8B-B14F-4D97-AF65-F5344CB8AC3E}">
        <p14:creationId xmlns:p14="http://schemas.microsoft.com/office/powerpoint/2010/main" val="690636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660" name="Oval 4">
            <a:extLst>
              <a:ext uri="{FF2B5EF4-FFF2-40B4-BE49-F238E27FC236}">
                <a16:creationId xmlns:a16="http://schemas.microsoft.com/office/drawing/2014/main" id="{948F67A4-6485-B448-BB42-E851BEFCA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7338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4994" name="Rectangle 8" descr="gggg05_018">
            <a:extLst>
              <a:ext uri="{FF2B5EF4-FFF2-40B4-BE49-F238E27FC236}">
                <a16:creationId xmlns:a16="http://schemas.microsoft.com/office/drawing/2014/main" id="{D40A1162-3E9B-144F-8B41-516EE6AA8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81000"/>
            <a:ext cx="6553200" cy="6172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4995" name="Picture 2" descr="cumulonimbus_L">
            <a:extLst>
              <a:ext uri="{FF2B5EF4-FFF2-40B4-BE49-F238E27FC236}">
                <a16:creationId xmlns:a16="http://schemas.microsoft.com/office/drawing/2014/main" id="{1711CC68-9B9A-AE4F-A9A7-3FBDA2C02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48"/>
          <a:stretch>
            <a:fillRect/>
          </a:stretch>
        </p:blipFill>
        <p:spPr bwMode="auto">
          <a:xfrm>
            <a:off x="3505200" y="457200"/>
            <a:ext cx="6400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4996" name="Group 5">
            <a:extLst>
              <a:ext uri="{FF2B5EF4-FFF2-40B4-BE49-F238E27FC236}">
                <a16:creationId xmlns:a16="http://schemas.microsoft.com/office/drawing/2014/main" id="{41E9B475-28F7-9F48-A2DC-559C2760EC97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84998" name="Picture 6" descr="tornado_animation">
              <a:hlinkClick r:id="rId4" action="ppaction://hlinksldjump"/>
              <a:extLst>
                <a:ext uri="{FF2B5EF4-FFF2-40B4-BE49-F238E27FC236}">
                  <a16:creationId xmlns:a16="http://schemas.microsoft.com/office/drawing/2014/main" id="{58931E90-D46D-7E46-BF54-E493F6AEA4F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999" name="Text Box 7">
              <a:extLst>
                <a:ext uri="{FF2B5EF4-FFF2-40B4-BE49-F238E27FC236}">
                  <a16:creationId xmlns:a16="http://schemas.microsoft.com/office/drawing/2014/main" id="{4363F47A-8159-EA4B-B0A1-98BE3D7519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  <p:sp>
        <p:nvSpPr>
          <p:cNvPr id="84997" name="WordArt 3" descr="1_Cyan_1">
            <a:extLst>
              <a:ext uri="{FF2B5EF4-FFF2-40B4-BE49-F238E27FC236}">
                <a16:creationId xmlns:a16="http://schemas.microsoft.com/office/drawing/2014/main" id="{FA1A4360-6E39-8B44-8B0B-443A6DC4EA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457200"/>
            <a:ext cx="32766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1299988" lon="300000" rev="0"/>
              </a:camera>
              <a:lightRig rig="legacyFlat2" dir="t"/>
            </a:scene3d>
            <a:sp3d extrusionH="430200" prstMaterial="legacyPlastic">
              <a:extrusionClr>
                <a:srgbClr val="FFFFFF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latin typeface="X-Files"/>
              </a:rPr>
              <a:t>Cumulo-nimbus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latin typeface="X-Files"/>
              </a:rPr>
              <a:t>Clouds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latin typeface="X-Files"/>
              </a:rPr>
              <a:t>aka: 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latin typeface="X-Files"/>
              </a:rPr>
              <a:t>Thunderheads</a:t>
            </a:r>
          </a:p>
        </p:txBody>
      </p:sp>
    </p:spTree>
    <p:extLst>
      <p:ext uri="{BB962C8B-B14F-4D97-AF65-F5344CB8AC3E}">
        <p14:creationId xmlns:p14="http://schemas.microsoft.com/office/powerpoint/2010/main" val="232740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637" name="Oval 5">
            <a:extLst>
              <a:ext uri="{FF2B5EF4-FFF2-40B4-BE49-F238E27FC236}">
                <a16:creationId xmlns:a16="http://schemas.microsoft.com/office/drawing/2014/main" id="{025A90FB-E768-FE47-9753-E0B570C9D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7338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6018" name="WordArt 4" descr="1_Cyan_1">
            <a:extLst>
              <a:ext uri="{FF2B5EF4-FFF2-40B4-BE49-F238E27FC236}">
                <a16:creationId xmlns:a16="http://schemas.microsoft.com/office/drawing/2014/main" id="{2A2264C6-943D-AD42-9F50-E3DFDE96B3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228600"/>
            <a:ext cx="5029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1299988" lon="300000" rev="0"/>
              </a:camera>
              <a:lightRig rig="legacyFlat2" dir="t"/>
            </a:scene3d>
            <a:sp3d extrusionH="430200" prstMaterial="legacyPlastic">
              <a:extrusionClr>
                <a:srgbClr val="FFFFFF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X-Files"/>
              </a:rPr>
              <a:t>Nimbo-stratus clouds</a:t>
            </a:r>
          </a:p>
        </p:txBody>
      </p:sp>
      <p:grpSp>
        <p:nvGrpSpPr>
          <p:cNvPr id="86019" name="Group 6">
            <a:extLst>
              <a:ext uri="{FF2B5EF4-FFF2-40B4-BE49-F238E27FC236}">
                <a16:creationId xmlns:a16="http://schemas.microsoft.com/office/drawing/2014/main" id="{2B375D8B-15B1-4F4F-A201-9024F6731333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86024" name="Picture 7" descr="tornado_animation">
              <a:hlinkClick r:id="rId3" action="ppaction://hlinksldjump"/>
              <a:extLst>
                <a:ext uri="{FF2B5EF4-FFF2-40B4-BE49-F238E27FC236}">
                  <a16:creationId xmlns:a16="http://schemas.microsoft.com/office/drawing/2014/main" id="{C8C6776C-0CC7-2B4B-A0DB-3B3095F118B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025" name="Text Box 8">
              <a:extLst>
                <a:ext uri="{FF2B5EF4-FFF2-40B4-BE49-F238E27FC236}">
                  <a16:creationId xmlns:a16="http://schemas.microsoft.com/office/drawing/2014/main" id="{1EF3029D-776A-3442-9696-F0FA534FFA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  <p:sp>
        <p:nvSpPr>
          <p:cNvPr id="86020" name="Rectangle 10" descr="gggg05_018">
            <a:extLst>
              <a:ext uri="{FF2B5EF4-FFF2-40B4-BE49-F238E27FC236}">
                <a16:creationId xmlns:a16="http://schemas.microsoft.com/office/drawing/2014/main" id="{67BCF812-05E6-C94A-B989-F68675A65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066800"/>
            <a:ext cx="5410200" cy="35814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6021" name="Picture 3" descr="nbst_oberembrach_apr02">
            <a:hlinkClick r:id="rId6"/>
            <a:extLst>
              <a:ext uri="{FF2B5EF4-FFF2-40B4-BE49-F238E27FC236}">
                <a16:creationId xmlns:a16="http://schemas.microsoft.com/office/drawing/2014/main" id="{57976E88-A8EE-0B4B-9D9A-8C2B104B0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43001"/>
            <a:ext cx="5181600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2" name="Rectangle 9" descr="gggg05_018">
            <a:extLst>
              <a:ext uri="{FF2B5EF4-FFF2-40B4-BE49-F238E27FC236}">
                <a16:creationId xmlns:a16="http://schemas.microsoft.com/office/drawing/2014/main" id="{C242ECBF-A043-CC40-90ED-B2C32EB86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048000"/>
            <a:ext cx="5257800" cy="34290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6023" name="Picture 2" descr="wea02041">
            <a:hlinkClick r:id="rId8"/>
            <a:extLst>
              <a:ext uri="{FF2B5EF4-FFF2-40B4-BE49-F238E27FC236}">
                <a16:creationId xmlns:a16="http://schemas.microsoft.com/office/drawing/2014/main" id="{0A66C847-0E3F-2548-821B-5101B8568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3124201"/>
            <a:ext cx="4981575" cy="32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11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564" name="Oval 4">
            <a:extLst>
              <a:ext uri="{FF2B5EF4-FFF2-40B4-BE49-F238E27FC236}">
                <a16:creationId xmlns:a16="http://schemas.microsoft.com/office/drawing/2014/main" id="{67DB34B2-185F-5344-AB04-4E898F39D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7338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7042" name="WordArt 3" descr="1_Cyan_1">
            <a:extLst>
              <a:ext uri="{FF2B5EF4-FFF2-40B4-BE49-F238E27FC236}">
                <a16:creationId xmlns:a16="http://schemas.microsoft.com/office/drawing/2014/main" id="{D2DC25B9-D741-CC45-B499-3D1611EECA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0"/>
            <a:ext cx="1447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1299988" lon="300000" rev="0"/>
              </a:camera>
              <a:lightRig rig="legacyFlat2" dir="t"/>
            </a:scene3d>
            <a:sp3d extrusionH="430200" prstMaterial="legacyPlastic">
              <a:extrusionClr>
                <a:srgbClr val="FFFFFF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X-Files"/>
              </a:rPr>
              <a:t>Fog</a:t>
            </a:r>
          </a:p>
        </p:txBody>
      </p:sp>
      <p:sp>
        <p:nvSpPr>
          <p:cNvPr id="87043" name="Rectangle 8" descr="gggg05_018">
            <a:extLst>
              <a:ext uri="{FF2B5EF4-FFF2-40B4-BE49-F238E27FC236}">
                <a16:creationId xmlns:a16="http://schemas.microsoft.com/office/drawing/2014/main" id="{8E1DB374-CF87-6042-AA91-6A5BEA7E7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762000"/>
            <a:ext cx="8763000" cy="5791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7044" name="Picture 2" descr="fog_noaa">
            <a:extLst>
              <a:ext uri="{FF2B5EF4-FFF2-40B4-BE49-F238E27FC236}">
                <a16:creationId xmlns:a16="http://schemas.microsoft.com/office/drawing/2014/main" id="{F7EC87BC-5D48-EA4B-B542-5016AAD7E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38201"/>
            <a:ext cx="8610600" cy="564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7045" name="Group 5">
            <a:extLst>
              <a:ext uri="{FF2B5EF4-FFF2-40B4-BE49-F238E27FC236}">
                <a16:creationId xmlns:a16="http://schemas.microsoft.com/office/drawing/2014/main" id="{5DF06E65-A95F-154F-917F-4FA461564D3A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87046" name="Picture 6" descr="tornado_animation">
              <a:hlinkClick r:id="rId5" action="ppaction://hlinksldjump"/>
              <a:extLst>
                <a:ext uri="{FF2B5EF4-FFF2-40B4-BE49-F238E27FC236}">
                  <a16:creationId xmlns:a16="http://schemas.microsoft.com/office/drawing/2014/main" id="{3AB5690C-D4EA-E949-914C-4115C0BADC3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047" name="Text Box 7">
              <a:extLst>
                <a:ext uri="{FF2B5EF4-FFF2-40B4-BE49-F238E27FC236}">
                  <a16:creationId xmlns:a16="http://schemas.microsoft.com/office/drawing/2014/main" id="{73DD93D6-81A1-AA44-8E99-DD31418DF4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1362346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>
            <a:extLst>
              <a:ext uri="{FF2B5EF4-FFF2-40B4-BE49-F238E27FC236}">
                <a16:creationId xmlns:a16="http://schemas.microsoft.com/office/drawing/2014/main" id="{AD01A9D8-563D-3949-9E56-C9FF9101F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8066" name="Picture 3">
            <a:extLst>
              <a:ext uri="{FF2B5EF4-FFF2-40B4-BE49-F238E27FC236}">
                <a16:creationId xmlns:a16="http://schemas.microsoft.com/office/drawing/2014/main" id="{B9B5753F-0CD5-3045-9FE0-3F669D57E02A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</p:spPr>
      </p:pic>
      <p:grpSp>
        <p:nvGrpSpPr>
          <p:cNvPr id="88067" name="Group 4">
            <a:extLst>
              <a:ext uri="{FF2B5EF4-FFF2-40B4-BE49-F238E27FC236}">
                <a16:creationId xmlns:a16="http://schemas.microsoft.com/office/drawing/2014/main" id="{A149A367-146E-6F46-8255-5B390E55DAD0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88068" name="Picture 5" descr="tornado_animation">
              <a:hlinkClick r:id="rId3" action="ppaction://hlinksldjump"/>
              <a:extLst>
                <a:ext uri="{FF2B5EF4-FFF2-40B4-BE49-F238E27FC236}">
                  <a16:creationId xmlns:a16="http://schemas.microsoft.com/office/drawing/2014/main" id="{E9B71D0E-6CAA-D74C-97D4-D2A28F76A50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069" name="Text Box 6">
              <a:extLst>
                <a:ext uri="{FF2B5EF4-FFF2-40B4-BE49-F238E27FC236}">
                  <a16:creationId xmlns:a16="http://schemas.microsoft.com/office/drawing/2014/main" id="{C82014A0-AA2C-8643-8E22-27C6EEB274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8056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2">
            <a:extLst>
              <a:ext uri="{FF2B5EF4-FFF2-40B4-BE49-F238E27FC236}">
                <a16:creationId xmlns:a16="http://schemas.microsoft.com/office/drawing/2014/main" id="{D5EF622C-21B3-EB43-AFE5-BA208D427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090" name="Text Box 3">
            <a:extLst>
              <a:ext uri="{FF2B5EF4-FFF2-40B4-BE49-F238E27FC236}">
                <a16:creationId xmlns:a16="http://schemas.microsoft.com/office/drawing/2014/main" id="{2216D334-C59F-8D4A-B744-90A598CE6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1676401"/>
            <a:ext cx="14478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9091" name="Text Box 4">
            <a:extLst>
              <a:ext uri="{FF2B5EF4-FFF2-40B4-BE49-F238E27FC236}">
                <a16:creationId xmlns:a16="http://schemas.microsoft.com/office/drawing/2014/main" id="{6C80D838-ED14-E04F-B959-2318696C6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6400801"/>
            <a:ext cx="1447800" cy="2841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200" b="1"/>
              <a:t>Fog</a:t>
            </a:r>
          </a:p>
        </p:txBody>
      </p:sp>
      <p:sp>
        <p:nvSpPr>
          <p:cNvPr id="89092" name="Text Box 5">
            <a:extLst>
              <a:ext uri="{FF2B5EF4-FFF2-40B4-BE49-F238E27FC236}">
                <a16:creationId xmlns:a16="http://schemas.microsoft.com/office/drawing/2014/main" id="{E6F0E2CD-7F71-D546-B5DB-D7C226742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6019801"/>
            <a:ext cx="838200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9093" name="Text Box 6">
            <a:extLst>
              <a:ext uri="{FF2B5EF4-FFF2-40B4-BE49-F238E27FC236}">
                <a16:creationId xmlns:a16="http://schemas.microsoft.com/office/drawing/2014/main" id="{05C5AEC8-E362-414E-A7EE-D8930F61E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943601"/>
            <a:ext cx="838200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9094" name="Text Box 7">
            <a:extLst>
              <a:ext uri="{FF2B5EF4-FFF2-40B4-BE49-F238E27FC236}">
                <a16:creationId xmlns:a16="http://schemas.microsoft.com/office/drawing/2014/main" id="{D144BC00-E4EE-CB45-B978-0AA7C4BCA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5029201"/>
            <a:ext cx="1219200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9095" name="Text Box 8">
            <a:extLst>
              <a:ext uri="{FF2B5EF4-FFF2-40B4-BE49-F238E27FC236}">
                <a16:creationId xmlns:a16="http://schemas.microsoft.com/office/drawing/2014/main" id="{F9D35E4E-F5CB-694C-87D5-C48FC23C3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3276601"/>
            <a:ext cx="1066800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9096" name="Text Box 9">
            <a:extLst>
              <a:ext uri="{FF2B5EF4-FFF2-40B4-BE49-F238E27FC236}">
                <a16:creationId xmlns:a16="http://schemas.microsoft.com/office/drawing/2014/main" id="{5E1D92B4-986A-9D47-B0A1-73E13D26A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895601"/>
            <a:ext cx="1371600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9097" name="Text Box 10">
            <a:extLst>
              <a:ext uri="{FF2B5EF4-FFF2-40B4-BE49-F238E27FC236}">
                <a16:creationId xmlns:a16="http://schemas.microsoft.com/office/drawing/2014/main" id="{DB66F2BA-5835-4E4E-AE8F-29402888C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600201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9098" name="Text Box 11">
            <a:extLst>
              <a:ext uri="{FF2B5EF4-FFF2-40B4-BE49-F238E27FC236}">
                <a16:creationId xmlns:a16="http://schemas.microsoft.com/office/drawing/2014/main" id="{D974B5A7-F259-524A-9839-9C8F471C5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676401"/>
            <a:ext cx="1676400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9099" name="Text Box 12">
            <a:extLst>
              <a:ext uri="{FF2B5EF4-FFF2-40B4-BE49-F238E27FC236}">
                <a16:creationId xmlns:a16="http://schemas.microsoft.com/office/drawing/2014/main" id="{DE81B27B-E624-0B4F-AAEC-B033C0D3F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33401"/>
            <a:ext cx="838200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9100" name="Text Box 13">
            <a:extLst>
              <a:ext uri="{FF2B5EF4-FFF2-40B4-BE49-F238E27FC236}">
                <a16:creationId xmlns:a16="http://schemas.microsoft.com/office/drawing/2014/main" id="{D991B924-EF7A-8D49-84EF-281191D5E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81001"/>
            <a:ext cx="1752600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89101" name="Group 14">
            <a:extLst>
              <a:ext uri="{FF2B5EF4-FFF2-40B4-BE49-F238E27FC236}">
                <a16:creationId xmlns:a16="http://schemas.microsoft.com/office/drawing/2014/main" id="{C30ED885-F472-CF41-A2FE-A7DB1F5468E0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89102" name="Picture 15" descr="tornado_animation">
              <a:hlinkClick r:id="rId3" action="ppaction://hlinksldjump"/>
              <a:extLst>
                <a:ext uri="{FF2B5EF4-FFF2-40B4-BE49-F238E27FC236}">
                  <a16:creationId xmlns:a16="http://schemas.microsoft.com/office/drawing/2014/main" id="{221DFE0F-C27F-564B-9427-9F9065FF5F9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103" name="Text Box 16">
              <a:extLst>
                <a:ext uri="{FF2B5EF4-FFF2-40B4-BE49-F238E27FC236}">
                  <a16:creationId xmlns:a16="http://schemas.microsoft.com/office/drawing/2014/main" id="{BD4DC037-EB4C-5346-92ED-88B9588F2B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2574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901" name="Oval 5">
            <a:extLst>
              <a:ext uri="{FF2B5EF4-FFF2-40B4-BE49-F238E27FC236}">
                <a16:creationId xmlns:a16="http://schemas.microsoft.com/office/drawing/2014/main" id="{A09E8070-FB15-BD41-B1E1-5D02CF2BD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19600" y="-38100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0114" name="Text Box 3">
            <a:extLst>
              <a:ext uri="{FF2B5EF4-FFF2-40B4-BE49-F238E27FC236}">
                <a16:creationId xmlns:a16="http://schemas.microsoft.com/office/drawing/2014/main" id="{DC6FB576-496B-4848-B4EA-22A183CE5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04801"/>
            <a:ext cx="784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  <a:latin typeface="Bookman Old Style" panose="02050604050505020204" pitchFamily="18" charset="0"/>
              </a:rPr>
              <a:t>Cloud Cover Symbols</a:t>
            </a:r>
          </a:p>
        </p:txBody>
      </p:sp>
      <p:sp>
        <p:nvSpPr>
          <p:cNvPr id="90115" name="Text Box 4">
            <a:extLst>
              <a:ext uri="{FF2B5EF4-FFF2-40B4-BE49-F238E27FC236}">
                <a16:creationId xmlns:a16="http://schemas.microsoft.com/office/drawing/2014/main" id="{D29EF798-57CD-FC43-8BDD-3994FE200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219201"/>
            <a:ext cx="25146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chemeClr val="bg1"/>
                </a:solidFill>
                <a:latin typeface="Bookman Old Style" panose="02050604050505020204" pitchFamily="18" charset="0"/>
              </a:rPr>
              <a:t> You will often see the circles drawn on a weather map</a:t>
            </a:r>
          </a:p>
        </p:txBody>
      </p:sp>
      <p:grpSp>
        <p:nvGrpSpPr>
          <p:cNvPr id="90116" name="Group 6">
            <a:extLst>
              <a:ext uri="{FF2B5EF4-FFF2-40B4-BE49-F238E27FC236}">
                <a16:creationId xmlns:a16="http://schemas.microsoft.com/office/drawing/2014/main" id="{E389EED1-FAAF-BD4E-A1AD-1B961A91A146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90119" name="Picture 7" descr="tornado_animation">
              <a:hlinkClick r:id="rId2" action="ppaction://hlinksldjump"/>
              <a:extLst>
                <a:ext uri="{FF2B5EF4-FFF2-40B4-BE49-F238E27FC236}">
                  <a16:creationId xmlns:a16="http://schemas.microsoft.com/office/drawing/2014/main" id="{C63CF94C-5686-8142-820B-A84A8C019EE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20" name="Text Box 8">
              <a:extLst>
                <a:ext uri="{FF2B5EF4-FFF2-40B4-BE49-F238E27FC236}">
                  <a16:creationId xmlns:a16="http://schemas.microsoft.com/office/drawing/2014/main" id="{A9F03A58-26D8-194B-9D16-6EFE6584D3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  <p:sp>
        <p:nvSpPr>
          <p:cNvPr id="90117" name="Rectangle 9" descr="gggg05_018">
            <a:extLst>
              <a:ext uri="{FF2B5EF4-FFF2-40B4-BE49-F238E27FC236}">
                <a16:creationId xmlns:a16="http://schemas.microsoft.com/office/drawing/2014/main" id="{99216407-3BFC-284B-A985-4270611F8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990600"/>
            <a:ext cx="4648200" cy="55626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90118" name="Picture 2">
            <a:extLst>
              <a:ext uri="{FF2B5EF4-FFF2-40B4-BE49-F238E27FC236}">
                <a16:creationId xmlns:a16="http://schemas.microsoft.com/office/drawing/2014/main" id="{AFC41805-7DAB-BB41-A273-1FDA1B213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1066800"/>
            <a:ext cx="447675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00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542" name="Oval 6">
            <a:extLst>
              <a:ext uri="{FF2B5EF4-FFF2-40B4-BE49-F238E27FC236}">
                <a16:creationId xmlns:a16="http://schemas.microsoft.com/office/drawing/2014/main" id="{A1FFB31A-B82F-8D41-B5F2-B7C293C79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7338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</a:t>
            </a:r>
          </a:p>
        </p:txBody>
      </p:sp>
      <p:sp>
        <p:nvSpPr>
          <p:cNvPr id="76802" name="WordArt 3" descr="animated_background">
            <a:extLst>
              <a:ext uri="{FF2B5EF4-FFF2-40B4-BE49-F238E27FC236}">
                <a16:creationId xmlns:a16="http://schemas.microsoft.com/office/drawing/2014/main" id="{901F5B46-9351-2A4E-BE7D-25803FFB4B1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152400"/>
            <a:ext cx="3429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CCCC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Gyparody"/>
              </a:rPr>
              <a:t>Clouds</a:t>
            </a:r>
          </a:p>
        </p:txBody>
      </p:sp>
      <p:sp>
        <p:nvSpPr>
          <p:cNvPr id="65540" name="Text Box 4">
            <a:extLst>
              <a:ext uri="{FF2B5EF4-FFF2-40B4-BE49-F238E27FC236}">
                <a16:creationId xmlns:a16="http://schemas.microsoft.com/office/drawing/2014/main" id="{D06F1457-8287-0642-B064-4066E2788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914401"/>
            <a:ext cx="7315200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2800">
                <a:solidFill>
                  <a:schemeClr val="bg1"/>
                </a:solidFill>
              </a:rPr>
              <a:t>Clouds are classified by their shapes, elevation, and their associated weather conditions and patterns.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2800">
                <a:solidFill>
                  <a:schemeClr val="bg1"/>
                </a:solidFill>
              </a:rPr>
              <a:t>Clouds that form from the condensation of water vapor are classified by a basic shape and associated weather conditions and patterns. Clouds can be classified in three major groups: cirrus, cumulus, stratus</a:t>
            </a:r>
          </a:p>
        </p:txBody>
      </p:sp>
      <p:grpSp>
        <p:nvGrpSpPr>
          <p:cNvPr id="76804" name="Group 7">
            <a:extLst>
              <a:ext uri="{FF2B5EF4-FFF2-40B4-BE49-F238E27FC236}">
                <a16:creationId xmlns:a16="http://schemas.microsoft.com/office/drawing/2014/main" id="{E61FD4C1-0B1F-C34D-8471-AC21C4A5062C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76807" name="Picture 8" descr="tornado_animation">
              <a:hlinkClick r:id="rId3" action="ppaction://hlinksldjump"/>
              <a:extLst>
                <a:ext uri="{FF2B5EF4-FFF2-40B4-BE49-F238E27FC236}">
                  <a16:creationId xmlns:a16="http://schemas.microsoft.com/office/drawing/2014/main" id="{95C50896-808F-BE4A-A18A-B60C8FF79F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08" name="Text Box 9">
              <a:extLst>
                <a:ext uri="{FF2B5EF4-FFF2-40B4-BE49-F238E27FC236}">
                  <a16:creationId xmlns:a16="http://schemas.microsoft.com/office/drawing/2014/main" id="{E0D4BF96-A0C7-5446-BC39-4D7652D2B4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  <p:sp>
        <p:nvSpPr>
          <p:cNvPr id="76805" name="Rectangle 10">
            <a:extLst>
              <a:ext uri="{FF2B5EF4-FFF2-40B4-BE49-F238E27FC236}">
                <a16:creationId xmlns:a16="http://schemas.microsoft.com/office/drawing/2014/main" id="{87903B22-1BED-DD42-B9E0-FECDF7DC2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6172200"/>
            <a:ext cx="3200400" cy="457200"/>
          </a:xfrm>
          <a:prstGeom prst="rect">
            <a:avLst/>
          </a:prstGeom>
          <a:solidFill>
            <a:schemeClr val="bg1">
              <a:alpha val="16862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hlinkClick r:id="rId5" action="ppaction://hlinkfile"/>
              </a:rPr>
              <a:t>Types of Clouds Video</a:t>
            </a:r>
            <a:r>
              <a:rPr lang="en-US" altLang="en-US" sz="1800" b="1">
                <a:solidFill>
                  <a:schemeClr val="bg1"/>
                </a:solidFill>
              </a:rPr>
              <a:t> </a:t>
            </a:r>
            <a:r>
              <a:rPr lang="en-US" altLang="en-US" sz="1000" b="1">
                <a:solidFill>
                  <a:schemeClr val="bg1"/>
                </a:solidFill>
              </a:rPr>
              <a:t>3:19</a:t>
            </a:r>
          </a:p>
        </p:txBody>
      </p:sp>
      <p:sp>
        <p:nvSpPr>
          <p:cNvPr id="76806" name="Rectangle 11">
            <a:extLst>
              <a:ext uri="{FF2B5EF4-FFF2-40B4-BE49-F238E27FC236}">
                <a16:creationId xmlns:a16="http://schemas.microsoft.com/office/drawing/2014/main" id="{FC4626C4-60A9-824B-918F-2C5974E7D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6172200"/>
            <a:ext cx="3886200" cy="457200"/>
          </a:xfrm>
          <a:prstGeom prst="rect">
            <a:avLst/>
          </a:prstGeom>
          <a:solidFill>
            <a:schemeClr val="bg1">
              <a:alpha val="16862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hlinkClick r:id="rId6" action="ppaction://hlinkfile"/>
              </a:rPr>
              <a:t>Clouds and Forecasting Video</a:t>
            </a:r>
            <a:r>
              <a:rPr lang="en-US" altLang="en-US" sz="1800" b="1">
                <a:solidFill>
                  <a:schemeClr val="bg1"/>
                </a:solidFill>
              </a:rPr>
              <a:t> </a:t>
            </a:r>
            <a:r>
              <a:rPr lang="en-US" altLang="en-US" sz="1000" b="1">
                <a:solidFill>
                  <a:schemeClr val="bg1"/>
                </a:solidFill>
              </a:rPr>
              <a:t>2:01</a:t>
            </a:r>
            <a:endParaRPr lang="en-US" alt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11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160" name="Oval 8">
            <a:extLst>
              <a:ext uri="{FF2B5EF4-FFF2-40B4-BE49-F238E27FC236}">
                <a16:creationId xmlns:a16="http://schemas.microsoft.com/office/drawing/2014/main" id="{315166C7-0517-7540-B321-8F9C67A73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800600" y="-38100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9156" name="Text Box 4">
            <a:extLst>
              <a:ext uri="{FF2B5EF4-FFF2-40B4-BE49-F238E27FC236}">
                <a16:creationId xmlns:a16="http://schemas.microsoft.com/office/drawing/2014/main" id="{7ABF2540-51CD-0C4A-B2FD-24E678EAD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33400"/>
            <a:ext cx="4953000" cy="607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2800" i="1" u="sng">
                <a:solidFill>
                  <a:schemeClr val="bg1"/>
                </a:solidFill>
              </a:rPr>
              <a:t>Cumulus</a:t>
            </a:r>
            <a:endParaRPr lang="en-US" altLang="en-US" sz="2800">
              <a:solidFill>
                <a:schemeClr val="bg1"/>
              </a:solidFill>
            </a:endParaRP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· Clouds formed at medium or low elevation.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· Cumulus clouds are puffy with flat bottoms.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· When cumulus clouds are white they often signal fair weather, but when they are darker, they may signal rain or thunderstorms.</a:t>
            </a:r>
          </a:p>
        </p:txBody>
      </p:sp>
      <p:sp>
        <p:nvSpPr>
          <p:cNvPr id="77827" name="WordArt 5" descr="animated_background">
            <a:extLst>
              <a:ext uri="{FF2B5EF4-FFF2-40B4-BE49-F238E27FC236}">
                <a16:creationId xmlns:a16="http://schemas.microsoft.com/office/drawing/2014/main" id="{F8F435F9-ACF9-0545-82BA-28FBDC08C3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152400"/>
            <a:ext cx="3429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CCCC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Gyparody"/>
              </a:rPr>
              <a:t>Clouds</a:t>
            </a:r>
          </a:p>
        </p:txBody>
      </p:sp>
      <p:sp>
        <p:nvSpPr>
          <p:cNvPr id="77828" name="Rectangle 12" descr="gggg05_018">
            <a:extLst>
              <a:ext uri="{FF2B5EF4-FFF2-40B4-BE49-F238E27FC236}">
                <a16:creationId xmlns:a16="http://schemas.microsoft.com/office/drawing/2014/main" id="{979F46F3-C396-C945-BDFE-9C03E484E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810000"/>
            <a:ext cx="3886200" cy="2438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7829" name="Rectangle 13" descr="gggg05_018">
            <a:extLst>
              <a:ext uri="{FF2B5EF4-FFF2-40B4-BE49-F238E27FC236}">
                <a16:creationId xmlns:a16="http://schemas.microsoft.com/office/drawing/2014/main" id="{A19E5EBA-2EEE-AF44-8FA0-12F37223F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762000"/>
            <a:ext cx="3886200" cy="2438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77830" name="Picture 6" descr="elephant">
            <a:extLst>
              <a:ext uri="{FF2B5EF4-FFF2-40B4-BE49-F238E27FC236}">
                <a16:creationId xmlns:a16="http://schemas.microsoft.com/office/drawing/2014/main" id="{CF5FD5F8-2DE7-974E-95A5-508125CD8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59"/>
          <a:stretch>
            <a:fillRect/>
          </a:stretch>
        </p:blipFill>
        <p:spPr bwMode="auto">
          <a:xfrm>
            <a:off x="6781800" y="838200"/>
            <a:ext cx="36576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1" name="Picture 7" descr="cumulus">
            <a:extLst>
              <a:ext uri="{FF2B5EF4-FFF2-40B4-BE49-F238E27FC236}">
                <a16:creationId xmlns:a16="http://schemas.microsoft.com/office/drawing/2014/main" id="{3B89DC27-FEB8-6B44-9854-2165D7FE7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0"/>
          <a:stretch>
            <a:fillRect/>
          </a:stretch>
        </p:blipFill>
        <p:spPr bwMode="auto">
          <a:xfrm>
            <a:off x="6324600" y="3886201"/>
            <a:ext cx="3733800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7832" name="Group 9">
            <a:extLst>
              <a:ext uri="{FF2B5EF4-FFF2-40B4-BE49-F238E27FC236}">
                <a16:creationId xmlns:a16="http://schemas.microsoft.com/office/drawing/2014/main" id="{32A773F6-E4DB-B644-8EE0-3FC52707688C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77833" name="Picture 10" descr="tornado_animation">
              <a:hlinkClick r:id="rId6" action="ppaction://hlinksldjump"/>
              <a:extLst>
                <a:ext uri="{FF2B5EF4-FFF2-40B4-BE49-F238E27FC236}">
                  <a16:creationId xmlns:a16="http://schemas.microsoft.com/office/drawing/2014/main" id="{EDECC30F-3CF8-CE4C-A5EC-63CF03BF7EC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834" name="Text Box 11">
              <a:extLst>
                <a:ext uri="{FF2B5EF4-FFF2-40B4-BE49-F238E27FC236}">
                  <a16:creationId xmlns:a16="http://schemas.microsoft.com/office/drawing/2014/main" id="{BBFD82AE-288E-9847-AAF2-2EE688E51C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763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0" grpId="0" animBg="1"/>
      <p:bldP spid="4915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08" name="Oval 8">
            <a:extLst>
              <a:ext uri="{FF2B5EF4-FFF2-40B4-BE49-F238E27FC236}">
                <a16:creationId xmlns:a16="http://schemas.microsoft.com/office/drawing/2014/main" id="{27A6E99C-EC72-C446-A3D3-26799B798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7338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8850" name="WordArt 4" descr="animated_background">
            <a:extLst>
              <a:ext uri="{FF2B5EF4-FFF2-40B4-BE49-F238E27FC236}">
                <a16:creationId xmlns:a16="http://schemas.microsoft.com/office/drawing/2014/main" id="{D826BB9E-C9A7-0D4D-8B08-F8E1416858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152400"/>
            <a:ext cx="3429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CCCC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Gyparody"/>
              </a:rPr>
              <a:t>Clouds</a:t>
            </a:r>
          </a:p>
        </p:txBody>
      </p:sp>
      <p:sp>
        <p:nvSpPr>
          <p:cNvPr id="51205" name="Text Box 5">
            <a:extLst>
              <a:ext uri="{FF2B5EF4-FFF2-40B4-BE49-F238E27FC236}">
                <a16:creationId xmlns:a16="http://schemas.microsoft.com/office/drawing/2014/main" id="{84A0B130-D6DF-0B4E-AAC7-622802CC6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143001"/>
            <a:ext cx="4267200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800" i="1" u="sng">
                <a:solidFill>
                  <a:schemeClr val="bg1"/>
                </a:solidFill>
              </a:rPr>
              <a:t>Stratus</a:t>
            </a:r>
            <a:endParaRPr lang="en-US" altLang="en-US" sz="2800">
              <a:solidFill>
                <a:schemeClr val="bg1"/>
              </a:solidFill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en-US" altLang="en-US" sz="2800">
                <a:solidFill>
                  <a:schemeClr val="bg1"/>
                </a:solidFill>
              </a:rPr>
              <a:t>Clouds formed at medium or low elevation; spread out layer upon layer covering a large area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en-US" altLang="en-US" sz="2800">
                <a:solidFill>
                  <a:schemeClr val="bg1"/>
                </a:solidFill>
              </a:rPr>
              <a:t>As stratus clouds thicken, precipitation usually occurs over that area.</a:t>
            </a:r>
          </a:p>
        </p:txBody>
      </p:sp>
      <p:sp>
        <p:nvSpPr>
          <p:cNvPr id="78852" name="Rectangle 12" descr="gggg05_018">
            <a:extLst>
              <a:ext uri="{FF2B5EF4-FFF2-40B4-BE49-F238E27FC236}">
                <a16:creationId xmlns:a16="http://schemas.microsoft.com/office/drawing/2014/main" id="{9CBFF47F-4F1B-504F-87B1-0DE178356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971800"/>
            <a:ext cx="3505200" cy="3657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8853" name="Rectangle 13" descr="gggg05_018">
            <a:extLst>
              <a:ext uri="{FF2B5EF4-FFF2-40B4-BE49-F238E27FC236}">
                <a16:creationId xmlns:a16="http://schemas.microsoft.com/office/drawing/2014/main" id="{75914FCC-7A48-A24D-A6EC-E530C30A2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04800"/>
            <a:ext cx="4419600" cy="2514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78854" name="Picture 6" descr="stratus02large">
            <a:extLst>
              <a:ext uri="{FF2B5EF4-FFF2-40B4-BE49-F238E27FC236}">
                <a16:creationId xmlns:a16="http://schemas.microsoft.com/office/drawing/2014/main" id="{41455313-64F3-0C4B-92B9-688A49A44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1001"/>
            <a:ext cx="426720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5" name="Picture 7" descr="East">
            <a:extLst>
              <a:ext uri="{FF2B5EF4-FFF2-40B4-BE49-F238E27FC236}">
                <a16:creationId xmlns:a16="http://schemas.microsoft.com/office/drawing/2014/main" id="{55DAB91E-0723-8341-99C4-2ED2311FF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58"/>
          <a:stretch>
            <a:fillRect/>
          </a:stretch>
        </p:blipFill>
        <p:spPr bwMode="auto">
          <a:xfrm>
            <a:off x="6629400" y="3048000"/>
            <a:ext cx="33718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8856" name="Group 9">
            <a:extLst>
              <a:ext uri="{FF2B5EF4-FFF2-40B4-BE49-F238E27FC236}">
                <a16:creationId xmlns:a16="http://schemas.microsoft.com/office/drawing/2014/main" id="{08021924-13B9-2045-A761-3C9E821335F6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78857" name="Picture 10" descr="tornado_animation">
              <a:hlinkClick r:id="rId6" action="ppaction://hlinksldjump"/>
              <a:extLst>
                <a:ext uri="{FF2B5EF4-FFF2-40B4-BE49-F238E27FC236}">
                  <a16:creationId xmlns:a16="http://schemas.microsoft.com/office/drawing/2014/main" id="{9BA8D30F-9E80-944A-ABD5-EA73ED29943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858" name="Text Box 11">
              <a:extLst>
                <a:ext uri="{FF2B5EF4-FFF2-40B4-BE49-F238E27FC236}">
                  <a16:creationId xmlns:a16="http://schemas.microsoft.com/office/drawing/2014/main" id="{67EA44C7-A173-2E40-B737-F404F7301B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406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8" grpId="0" animBg="1"/>
      <p:bldP spid="5120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184" name="Oval 8">
            <a:extLst>
              <a:ext uri="{FF2B5EF4-FFF2-40B4-BE49-F238E27FC236}">
                <a16:creationId xmlns:a16="http://schemas.microsoft.com/office/drawing/2014/main" id="{860153B9-BE04-1E46-9717-7A23CEEAB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72000" y="-35814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9874" name="WordArt 4" descr="animated_background">
            <a:extLst>
              <a:ext uri="{FF2B5EF4-FFF2-40B4-BE49-F238E27FC236}">
                <a16:creationId xmlns:a16="http://schemas.microsoft.com/office/drawing/2014/main" id="{8BC5C867-7B31-9E43-8639-9FF43E1960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152400"/>
            <a:ext cx="3429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CCCC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Gyparody"/>
              </a:rPr>
              <a:t>Clouds</a:t>
            </a:r>
          </a:p>
        </p:txBody>
      </p:sp>
      <p:sp>
        <p:nvSpPr>
          <p:cNvPr id="50181" name="Text Box 5">
            <a:extLst>
              <a:ext uri="{FF2B5EF4-FFF2-40B4-BE49-F238E27FC236}">
                <a16:creationId xmlns:a16="http://schemas.microsoft.com/office/drawing/2014/main" id="{1C67F5F9-BBC5-0444-B471-A02044F3B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762000"/>
            <a:ext cx="4343400" cy="579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i="1" u="sng">
                <a:solidFill>
                  <a:schemeClr val="bg1"/>
                </a:solidFill>
              </a:rPr>
              <a:t>Cirrus</a:t>
            </a:r>
            <a:endParaRPr lang="en-US" altLang="en-US">
              <a:solidFill>
                <a:schemeClr val="bg1"/>
              </a:solidFill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en-US" altLang="en-US">
                <a:solidFill>
                  <a:schemeClr val="bg1"/>
                </a:solidFill>
              </a:rPr>
              <a:t>Clouds formed at high elevations; wispy clouds usually consisting of ice crystals that signal fair weather or may also signal an approaching warm front.</a:t>
            </a:r>
          </a:p>
        </p:txBody>
      </p:sp>
      <p:sp>
        <p:nvSpPr>
          <p:cNvPr id="79876" name="Rectangle 13" descr="gggg05_018">
            <a:extLst>
              <a:ext uri="{FF2B5EF4-FFF2-40B4-BE49-F238E27FC236}">
                <a16:creationId xmlns:a16="http://schemas.microsoft.com/office/drawing/2014/main" id="{26DCBA61-FEC7-554F-94F0-45692ECDD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09600"/>
            <a:ext cx="2590800" cy="3810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79877" name="Picture 7" descr="cirrus_L">
            <a:extLst>
              <a:ext uri="{FF2B5EF4-FFF2-40B4-BE49-F238E27FC236}">
                <a16:creationId xmlns:a16="http://schemas.microsoft.com/office/drawing/2014/main" id="{A75CBF63-4A1A-0645-9AF4-83633C114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6"/>
          <a:stretch>
            <a:fillRect/>
          </a:stretch>
        </p:blipFill>
        <p:spPr bwMode="auto">
          <a:xfrm>
            <a:off x="7620000" y="685800"/>
            <a:ext cx="24320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8" name="Rectangle 12" descr="gggg05_018">
            <a:extLst>
              <a:ext uri="{FF2B5EF4-FFF2-40B4-BE49-F238E27FC236}">
                <a16:creationId xmlns:a16="http://schemas.microsoft.com/office/drawing/2014/main" id="{45CA1E04-97BF-8141-B2E2-D4B6EE172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962400"/>
            <a:ext cx="3886200" cy="2667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79879" name="Picture 6" descr="cirrus1">
            <a:hlinkClick r:id="rId5"/>
            <a:extLst>
              <a:ext uri="{FF2B5EF4-FFF2-40B4-BE49-F238E27FC236}">
                <a16:creationId xmlns:a16="http://schemas.microsoft.com/office/drawing/2014/main" id="{32EC7B8B-2FAE-AD4A-A149-A9CD84C20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038601"/>
            <a:ext cx="373380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9880" name="Group 9">
            <a:extLst>
              <a:ext uri="{FF2B5EF4-FFF2-40B4-BE49-F238E27FC236}">
                <a16:creationId xmlns:a16="http://schemas.microsoft.com/office/drawing/2014/main" id="{419A48A4-F875-004C-83A3-109B01AF4DEE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79881" name="Picture 10" descr="tornado_animation">
              <a:hlinkClick r:id="rId7" action="ppaction://hlinksldjump"/>
              <a:extLst>
                <a:ext uri="{FF2B5EF4-FFF2-40B4-BE49-F238E27FC236}">
                  <a16:creationId xmlns:a16="http://schemas.microsoft.com/office/drawing/2014/main" id="{08BD59B6-F01B-0440-B7E6-9BC871FB6E4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882" name="Text Box 11">
              <a:extLst>
                <a:ext uri="{FF2B5EF4-FFF2-40B4-BE49-F238E27FC236}">
                  <a16:creationId xmlns:a16="http://schemas.microsoft.com/office/drawing/2014/main" id="{CDBD6405-C360-3C45-9A9A-D41DCAD613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18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4" grpId="0" animBg="1"/>
      <p:bldP spid="501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230" name="Oval 6">
            <a:extLst>
              <a:ext uri="{FF2B5EF4-FFF2-40B4-BE49-F238E27FC236}">
                <a16:creationId xmlns:a16="http://schemas.microsoft.com/office/drawing/2014/main" id="{83560868-B52A-204D-BFAF-8EA2E2F99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7338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0898" name="WordArt 4" descr="animated_background">
            <a:extLst>
              <a:ext uri="{FF2B5EF4-FFF2-40B4-BE49-F238E27FC236}">
                <a16:creationId xmlns:a16="http://schemas.microsoft.com/office/drawing/2014/main" id="{1FC81408-7171-2342-B9E6-C50D584B141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152400"/>
            <a:ext cx="3429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CCCC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Gyparody"/>
              </a:rPr>
              <a:t>Clouds</a:t>
            </a:r>
          </a:p>
        </p:txBody>
      </p:sp>
      <p:sp>
        <p:nvSpPr>
          <p:cNvPr id="52229" name="Text Box 5">
            <a:extLst>
              <a:ext uri="{FF2B5EF4-FFF2-40B4-BE49-F238E27FC236}">
                <a16:creationId xmlns:a16="http://schemas.microsoft.com/office/drawing/2014/main" id="{23C54750-014E-D046-867C-D44BC27BF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85801"/>
            <a:ext cx="8458200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en-US" sz="2800">
                <a:solidFill>
                  <a:schemeClr val="bg1"/>
                </a:solidFill>
              </a:rPr>
              <a:t>Combinations of those shapes can be used with </a:t>
            </a:r>
            <a:r>
              <a:rPr lang="en-US" altLang="en-US" sz="2800" i="1" u="sng">
                <a:solidFill>
                  <a:schemeClr val="bg1"/>
                </a:solidFill>
              </a:rPr>
              <a:t>nimbus</a:t>
            </a:r>
            <a:r>
              <a:rPr lang="en-US" altLang="en-US" sz="2800" i="1">
                <a:solidFill>
                  <a:schemeClr val="bg1"/>
                </a:solidFill>
              </a:rPr>
              <a:t>, </a:t>
            </a:r>
            <a:r>
              <a:rPr lang="en-US" altLang="en-US" sz="2800">
                <a:solidFill>
                  <a:schemeClr val="bg1"/>
                </a:solidFill>
              </a:rPr>
              <a:t>which means “rain”, for example, cumulonimbus or nimbostratus.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en-US" sz="2800">
                <a:solidFill>
                  <a:schemeClr val="bg1"/>
                </a:solidFill>
              </a:rPr>
              <a:t>A </a:t>
            </a:r>
            <a:r>
              <a:rPr lang="en-US" altLang="en-US" sz="2800" i="1" u="sng">
                <a:solidFill>
                  <a:schemeClr val="bg1"/>
                </a:solidFill>
              </a:rPr>
              <a:t>cumulonimbus</a:t>
            </a:r>
            <a:r>
              <a:rPr lang="en-US" altLang="en-US" sz="2800" i="1">
                <a:solidFill>
                  <a:schemeClr val="bg1"/>
                </a:solidFill>
              </a:rPr>
              <a:t> </a:t>
            </a:r>
            <a:r>
              <a:rPr lang="en-US" altLang="en-US" sz="2800">
                <a:solidFill>
                  <a:schemeClr val="bg1"/>
                </a:solidFill>
              </a:rPr>
              <a:t>cloud, also called a thunderhead, is often part of thunderstorm conditions that may accompany a cold front.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en-US" sz="2800">
                <a:solidFill>
                  <a:schemeClr val="bg1"/>
                </a:solidFill>
              </a:rPr>
              <a:t>The prefix </a:t>
            </a:r>
            <a:r>
              <a:rPr lang="en-US" altLang="en-US" sz="2800" i="1" u="sng">
                <a:solidFill>
                  <a:schemeClr val="bg1"/>
                </a:solidFill>
              </a:rPr>
              <a:t>alto</a:t>
            </a:r>
            <a:r>
              <a:rPr lang="en-US" altLang="en-US" sz="2800" i="1">
                <a:solidFill>
                  <a:schemeClr val="bg1"/>
                </a:solidFill>
              </a:rPr>
              <a:t>- </a:t>
            </a:r>
            <a:r>
              <a:rPr lang="en-US" altLang="en-US" sz="2800">
                <a:solidFill>
                  <a:schemeClr val="bg1"/>
                </a:solidFill>
              </a:rPr>
              <a:t>may also be used to indicate medium-level clouds formed at about 2-6 kilometers up into the atmosphere, for example, altocumulus or altostratus.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en-US" sz="2800">
                <a:solidFill>
                  <a:schemeClr val="bg1"/>
                </a:solidFill>
              </a:rPr>
              <a:t>Clouds that form when condensation occurs at or near the ground are called </a:t>
            </a:r>
            <a:r>
              <a:rPr lang="en-US" altLang="en-US" sz="2800" i="1">
                <a:solidFill>
                  <a:schemeClr val="bg1"/>
                </a:solidFill>
              </a:rPr>
              <a:t>fog</a:t>
            </a:r>
            <a:r>
              <a:rPr lang="en-US" altLang="en-US" sz="2800">
                <a:solidFill>
                  <a:schemeClr val="bg1"/>
                </a:solidFill>
              </a:rPr>
              <a:t>.</a:t>
            </a:r>
          </a:p>
        </p:txBody>
      </p:sp>
      <p:grpSp>
        <p:nvGrpSpPr>
          <p:cNvPr id="80900" name="Group 7">
            <a:extLst>
              <a:ext uri="{FF2B5EF4-FFF2-40B4-BE49-F238E27FC236}">
                <a16:creationId xmlns:a16="http://schemas.microsoft.com/office/drawing/2014/main" id="{8918ED5C-D595-8D47-9A91-A1BBB60A4967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80901" name="Picture 8" descr="tornado_animation">
              <a:hlinkClick r:id="rId3" action="ppaction://hlinksldjump"/>
              <a:extLst>
                <a:ext uri="{FF2B5EF4-FFF2-40B4-BE49-F238E27FC236}">
                  <a16:creationId xmlns:a16="http://schemas.microsoft.com/office/drawing/2014/main" id="{D67465C6-059E-1448-BAA7-4B7C35AC959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02" name="Text Box 9">
              <a:extLst>
                <a:ext uri="{FF2B5EF4-FFF2-40B4-BE49-F238E27FC236}">
                  <a16:creationId xmlns:a16="http://schemas.microsoft.com/office/drawing/2014/main" id="{32ED95F2-3EE3-BE41-9967-957764B24A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377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733" name="Oval 5">
            <a:extLst>
              <a:ext uri="{FF2B5EF4-FFF2-40B4-BE49-F238E27FC236}">
                <a16:creationId xmlns:a16="http://schemas.microsoft.com/office/drawing/2014/main" id="{32FD80C3-B9B1-B74D-803A-C7CC7B497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7338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22" name="Rectangle 9" descr="gggg05_018">
            <a:extLst>
              <a:ext uri="{FF2B5EF4-FFF2-40B4-BE49-F238E27FC236}">
                <a16:creationId xmlns:a16="http://schemas.microsoft.com/office/drawing/2014/main" id="{C5EC55C0-976C-6040-A938-B14A5FCE7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981200"/>
            <a:ext cx="5715000" cy="3581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1923" name="Picture 2" descr="m8">
            <a:extLst>
              <a:ext uri="{FF2B5EF4-FFF2-40B4-BE49-F238E27FC236}">
                <a16:creationId xmlns:a16="http://schemas.microsoft.com/office/drawing/2014/main" id="{00A25A9E-51A3-884D-89C0-17EABE450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7"/>
          <a:stretch>
            <a:fillRect/>
          </a:stretch>
        </p:blipFill>
        <p:spPr bwMode="auto">
          <a:xfrm>
            <a:off x="1981200" y="2057400"/>
            <a:ext cx="5562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Rectangle 10" descr="gggg05_018">
            <a:extLst>
              <a:ext uri="{FF2B5EF4-FFF2-40B4-BE49-F238E27FC236}">
                <a16:creationId xmlns:a16="http://schemas.microsoft.com/office/drawing/2014/main" id="{4488319A-B613-7F49-B7C6-77EC03D0E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667000"/>
            <a:ext cx="3124200" cy="4038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25" name="WordArt 4" descr="1_Cyan_1">
            <a:extLst>
              <a:ext uri="{FF2B5EF4-FFF2-40B4-BE49-F238E27FC236}">
                <a16:creationId xmlns:a16="http://schemas.microsoft.com/office/drawing/2014/main" id="{7ADE35B8-8AC1-164C-8CEA-588F13B3F2A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304800"/>
            <a:ext cx="5791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1299988" lon="300000" rev="0"/>
              </a:camera>
              <a:lightRig rig="legacyFlat2" dir="t"/>
            </a:scene3d>
            <a:sp3d extrusionH="430200" prstMaterial="legacyPlastic">
              <a:extrusionClr>
                <a:srgbClr val="FFFFFF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X-Files"/>
              </a:rPr>
              <a:t>Cirro-cumulus clouds</a:t>
            </a:r>
          </a:p>
        </p:txBody>
      </p:sp>
      <p:pic>
        <p:nvPicPr>
          <p:cNvPr id="81926" name="Picture 3" descr="210">
            <a:extLst>
              <a:ext uri="{FF2B5EF4-FFF2-40B4-BE49-F238E27FC236}">
                <a16:creationId xmlns:a16="http://schemas.microsoft.com/office/drawing/2014/main" id="{B2F17E49-9870-C343-8CC6-7003EAC69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743200"/>
            <a:ext cx="297338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27" name="Group 6">
            <a:extLst>
              <a:ext uri="{FF2B5EF4-FFF2-40B4-BE49-F238E27FC236}">
                <a16:creationId xmlns:a16="http://schemas.microsoft.com/office/drawing/2014/main" id="{0034B9C8-A132-9141-B3D2-4124F918B804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81928" name="Picture 7" descr="tornado_animation">
              <a:hlinkClick r:id="rId6" action="ppaction://hlinksldjump"/>
              <a:extLst>
                <a:ext uri="{FF2B5EF4-FFF2-40B4-BE49-F238E27FC236}">
                  <a16:creationId xmlns:a16="http://schemas.microsoft.com/office/drawing/2014/main" id="{B99F168D-4E89-DB41-9252-40BB7100094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29" name="Text Box 8">
              <a:extLst>
                <a:ext uri="{FF2B5EF4-FFF2-40B4-BE49-F238E27FC236}">
                  <a16:creationId xmlns:a16="http://schemas.microsoft.com/office/drawing/2014/main" id="{B6ADB644-3F64-794F-8B24-AC66541BEC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29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709" name="Oval 5">
            <a:extLst>
              <a:ext uri="{FF2B5EF4-FFF2-40B4-BE49-F238E27FC236}">
                <a16:creationId xmlns:a16="http://schemas.microsoft.com/office/drawing/2014/main" id="{1F359F0C-BABC-554A-8CED-0C9427D08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7338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946" name="WordArt 4" descr="1_Cyan_1">
            <a:extLst>
              <a:ext uri="{FF2B5EF4-FFF2-40B4-BE49-F238E27FC236}">
                <a16:creationId xmlns:a16="http://schemas.microsoft.com/office/drawing/2014/main" id="{23E50B31-7FC8-F542-B0FC-627BC56A4A0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228600"/>
            <a:ext cx="6858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1299988" lon="300000" rev="0"/>
              </a:camera>
              <a:lightRig rig="legacyFlat2" dir="t"/>
            </a:scene3d>
            <a:sp3d extrusionH="430200" prstMaterial="legacyPlastic">
              <a:extrusionClr>
                <a:srgbClr val="FFFFFF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X-Files"/>
              </a:rPr>
              <a:t>Alto-stratus Clouds</a:t>
            </a:r>
          </a:p>
        </p:txBody>
      </p:sp>
      <p:sp>
        <p:nvSpPr>
          <p:cNvPr id="82947" name="Rectangle 10" descr="gggg05_018">
            <a:extLst>
              <a:ext uri="{FF2B5EF4-FFF2-40B4-BE49-F238E27FC236}">
                <a16:creationId xmlns:a16="http://schemas.microsoft.com/office/drawing/2014/main" id="{7A8328AC-4A6E-C741-A794-07DFF9143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295400"/>
            <a:ext cx="4876800" cy="33528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2948" name="Picture 2" descr="falls_church_va">
            <a:extLst>
              <a:ext uri="{FF2B5EF4-FFF2-40B4-BE49-F238E27FC236}">
                <a16:creationId xmlns:a16="http://schemas.microsoft.com/office/drawing/2014/main" id="{78D96BF7-D97B-084D-902F-67E2198DC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371601"/>
            <a:ext cx="4724400" cy="321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Rectangle 9" descr="gggg05_018">
            <a:extLst>
              <a:ext uri="{FF2B5EF4-FFF2-40B4-BE49-F238E27FC236}">
                <a16:creationId xmlns:a16="http://schemas.microsoft.com/office/drawing/2014/main" id="{4EF90491-A968-874C-8587-4E5669788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124200"/>
            <a:ext cx="4495800" cy="33528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2950" name="Picture 3" descr="lfSs">
            <a:hlinkClick r:id="rId5"/>
            <a:extLst>
              <a:ext uri="{FF2B5EF4-FFF2-40B4-BE49-F238E27FC236}">
                <a16:creationId xmlns:a16="http://schemas.microsoft.com/office/drawing/2014/main" id="{19844854-E95A-7B40-87DD-402426508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163888"/>
            <a:ext cx="4343400" cy="3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951" name="Group 6">
            <a:extLst>
              <a:ext uri="{FF2B5EF4-FFF2-40B4-BE49-F238E27FC236}">
                <a16:creationId xmlns:a16="http://schemas.microsoft.com/office/drawing/2014/main" id="{7B03BFFD-CD71-8845-92BE-1DF7654BAEC0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82952" name="Picture 7" descr="tornado_animation">
              <a:hlinkClick r:id="rId7" action="ppaction://hlinksldjump"/>
              <a:extLst>
                <a:ext uri="{FF2B5EF4-FFF2-40B4-BE49-F238E27FC236}">
                  <a16:creationId xmlns:a16="http://schemas.microsoft.com/office/drawing/2014/main" id="{61C3092A-F642-0342-82D2-38AB5F92BB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953" name="Text Box 8">
              <a:extLst>
                <a:ext uri="{FF2B5EF4-FFF2-40B4-BE49-F238E27FC236}">
                  <a16:creationId xmlns:a16="http://schemas.microsoft.com/office/drawing/2014/main" id="{F8A8E03A-1E87-F943-83ED-0FBE2ABF3B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5621473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685" name="Oval 5">
            <a:extLst>
              <a:ext uri="{FF2B5EF4-FFF2-40B4-BE49-F238E27FC236}">
                <a16:creationId xmlns:a16="http://schemas.microsoft.com/office/drawing/2014/main" id="{506DF6ED-50D6-2645-B25F-0F0C8C42D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7338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3970" name="WordArt 4" descr="1_Cyan_1">
            <a:extLst>
              <a:ext uri="{FF2B5EF4-FFF2-40B4-BE49-F238E27FC236}">
                <a16:creationId xmlns:a16="http://schemas.microsoft.com/office/drawing/2014/main" id="{65D988AC-3C5D-984E-88BF-EA485E349F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457200"/>
            <a:ext cx="6553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1299988" lon="300000" rev="0"/>
              </a:camera>
              <a:lightRig rig="legacyFlat2" dir="t"/>
            </a:scene3d>
            <a:sp3d extrusionH="430200" prstMaterial="legacyPlastic">
              <a:extrusionClr>
                <a:srgbClr val="FFFFFF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X-Files"/>
              </a:rPr>
              <a:t>Alto-cumulus clouds</a:t>
            </a:r>
          </a:p>
        </p:txBody>
      </p:sp>
      <p:sp>
        <p:nvSpPr>
          <p:cNvPr id="83971" name="Rectangle 10" descr="gggg05_018">
            <a:extLst>
              <a:ext uri="{FF2B5EF4-FFF2-40B4-BE49-F238E27FC236}">
                <a16:creationId xmlns:a16="http://schemas.microsoft.com/office/drawing/2014/main" id="{9790B133-0553-E64B-AFD4-03D0F3DFD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600200"/>
            <a:ext cx="5181600" cy="3657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3972" name="Picture 2" descr="ac">
            <a:extLst>
              <a:ext uri="{FF2B5EF4-FFF2-40B4-BE49-F238E27FC236}">
                <a16:creationId xmlns:a16="http://schemas.microsoft.com/office/drawing/2014/main" id="{B963900A-4A4D-694E-9F5F-FB1BA9BAA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502920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3" name="Rectangle 9" descr="gggg05_018">
            <a:extLst>
              <a:ext uri="{FF2B5EF4-FFF2-40B4-BE49-F238E27FC236}">
                <a16:creationId xmlns:a16="http://schemas.microsoft.com/office/drawing/2014/main" id="{AB62C454-3C93-894B-9D9B-EAED5FDC3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276600"/>
            <a:ext cx="4648200" cy="3429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3974" name="Picture 3" descr="altocumulus">
            <a:extLst>
              <a:ext uri="{FF2B5EF4-FFF2-40B4-BE49-F238E27FC236}">
                <a16:creationId xmlns:a16="http://schemas.microsoft.com/office/drawing/2014/main" id="{3C8D1B0C-1121-2240-B194-915C023B2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3352800"/>
            <a:ext cx="4505325" cy="33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3975" name="Group 6">
            <a:extLst>
              <a:ext uri="{FF2B5EF4-FFF2-40B4-BE49-F238E27FC236}">
                <a16:creationId xmlns:a16="http://schemas.microsoft.com/office/drawing/2014/main" id="{8E8EBF2E-E6B4-AF41-8A6C-2D644048A8AE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83976" name="Picture 7" descr="tornado_animation">
              <a:hlinkClick r:id="rId6" action="ppaction://hlinksldjump"/>
              <a:extLst>
                <a:ext uri="{FF2B5EF4-FFF2-40B4-BE49-F238E27FC236}">
                  <a16:creationId xmlns:a16="http://schemas.microsoft.com/office/drawing/2014/main" id="{E44759AB-774D-4B48-95DB-12016AC74E4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977" name="Text Box 8">
              <a:extLst>
                <a:ext uri="{FF2B5EF4-FFF2-40B4-BE49-F238E27FC236}">
                  <a16:creationId xmlns:a16="http://schemas.microsoft.com/office/drawing/2014/main" id="{A98FB228-F837-B446-AF82-7746CC3DD8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5130915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305</Words>
  <Application>Microsoft Macintosh PowerPoint</Application>
  <PresentationFormat>Widescreen</PresentationFormat>
  <Paragraphs>51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Bookman Old Style</vt:lpstr>
      <vt:lpstr>Calibri</vt:lpstr>
      <vt:lpstr>Calibri Light</vt:lpstr>
      <vt:lpstr>Gyparody</vt:lpstr>
      <vt:lpstr>X-Files</vt:lpstr>
      <vt:lpstr>Office Theme</vt:lpstr>
      <vt:lpstr>Clouds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Cloude</dc:title>
  <dc:creator>Microsoft Office User</dc:creator>
  <cp:lastModifiedBy>Microsoft Office User</cp:lastModifiedBy>
  <cp:revision>5</cp:revision>
  <dcterms:created xsi:type="dcterms:W3CDTF">2019-08-27T01:56:32Z</dcterms:created>
  <dcterms:modified xsi:type="dcterms:W3CDTF">2019-09-03T18:05:20Z</dcterms:modified>
</cp:coreProperties>
</file>